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Nunito"/>
      <p:regular r:id="rId18"/>
      <p:bold r:id="rId19"/>
      <p:italic r:id="rId20"/>
      <p:boldItalic r:id="rId21"/>
    </p:embeddedFont>
    <p:embeddedFont>
      <p:font typeface="Lato"/>
      <p:regular r:id="rId22"/>
      <p:bold r:id="rId23"/>
      <p:italic r:id="rId24"/>
      <p:boldItalic r:id="rId25"/>
    </p:embeddedFont>
    <p:embeddedFont>
      <p:font typeface="Maven Pro"/>
      <p:regular r:id="rId26"/>
      <p:bold r:id="rId27"/>
    </p:embeddedFont>
    <p:embeddedFont>
      <p:font typeface="Barlow"/>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22" Type="http://schemas.openxmlformats.org/officeDocument/2006/relationships/font" Target="fonts/Lato-regular.fntdata"/><Relationship Id="rId21" Type="http://schemas.openxmlformats.org/officeDocument/2006/relationships/font" Target="fonts/Nunito-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avenPro-regular.fntdata"/><Relationship Id="rId25" Type="http://schemas.openxmlformats.org/officeDocument/2006/relationships/font" Target="fonts/Lato-boldItalic.fntdata"/><Relationship Id="rId28" Type="http://schemas.openxmlformats.org/officeDocument/2006/relationships/font" Target="fonts/Barlow-regular.fntdata"/><Relationship Id="rId27" Type="http://schemas.openxmlformats.org/officeDocument/2006/relationships/font" Target="fonts/MavenPr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arlow-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arlow-boldItalic.fntdata"/><Relationship Id="rId30" Type="http://schemas.openxmlformats.org/officeDocument/2006/relationships/font" Target="fonts/Barlow-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Nunito-bold.fntdata"/><Relationship Id="rId18" Type="http://schemas.openxmlformats.org/officeDocument/2006/relationships/font" Target="fonts/Nunito-regular.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ac88d7196c_0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3ac88d7196c_0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3ac88d7196c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3ac88d7196c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3ac88d7196c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3ac88d7196c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ac88d7196c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3ac88d7196c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ac88d7196c_0_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ac88d7196c_0_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3ac88d7196c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3ac88d7196c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91942b3af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91942b3af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ac88d7196c_0_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ac88d7196c_0_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3ac88d7196c_0_6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3ac88d7196c_0_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ac88d7196c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ac88d7196c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3ac88d7196c_0_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3ac88d7196c_0_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1617300" y="1091888"/>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5300"/>
              <a:t>Great Hall Directory </a:t>
            </a:r>
            <a:endParaRPr sz="5300"/>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Clr>
                <a:schemeClr val="dk1"/>
              </a:buClr>
              <a:buSzPts val="275"/>
              <a:buFont typeface="Arial"/>
              <a:buNone/>
            </a:pPr>
            <a:r>
              <a:rPr lang="en" sz="8571">
                <a:latin typeface="Lato"/>
                <a:ea typeface="Lato"/>
                <a:cs typeface="Lato"/>
                <a:sym typeface="Lato"/>
              </a:rPr>
              <a:t>Cristo Coyote, Julius Abaane Nsorh, and Michelle Santamaria</a:t>
            </a:r>
            <a:endParaRPr sz="8571">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p22" title="5.png"/>
          <p:cNvPicPr preferRelativeResize="0"/>
          <p:nvPr/>
        </p:nvPicPr>
        <p:blipFill>
          <a:blip r:embed="rId3">
            <a:alphaModFix/>
          </a:blip>
          <a:stretch>
            <a:fillRect/>
          </a:stretch>
        </p:blipFill>
        <p:spPr>
          <a:xfrm>
            <a:off x="0" y="0"/>
            <a:ext cx="9144003" cy="38547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pic>
        <p:nvPicPr>
          <p:cNvPr id="373" name="Google Shape;373;p23" title="6.png"/>
          <p:cNvPicPr preferRelativeResize="0"/>
          <p:nvPr/>
        </p:nvPicPr>
        <p:blipFill>
          <a:blip r:embed="rId3">
            <a:alphaModFix/>
          </a:blip>
          <a:stretch>
            <a:fillRect/>
          </a:stretch>
        </p:blipFill>
        <p:spPr>
          <a:xfrm>
            <a:off x="0" y="0"/>
            <a:ext cx="5698095" cy="38341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24"/>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100"/>
              <a:t>QR Code for Directory and HTML Version</a:t>
            </a:r>
            <a:endParaRPr sz="2100"/>
          </a:p>
        </p:txBody>
      </p:sp>
      <p:pic>
        <p:nvPicPr>
          <p:cNvPr id="379" name="Google Shape;379;p24" title="Directory QR code copy.png"/>
          <p:cNvPicPr preferRelativeResize="0"/>
          <p:nvPr/>
        </p:nvPicPr>
        <p:blipFill>
          <a:blip r:embed="rId3">
            <a:alphaModFix/>
          </a:blip>
          <a:stretch>
            <a:fillRect/>
          </a:stretch>
        </p:blipFill>
        <p:spPr>
          <a:xfrm>
            <a:off x="299913" y="375100"/>
            <a:ext cx="3834175" cy="3834175"/>
          </a:xfrm>
          <a:prstGeom prst="rect">
            <a:avLst/>
          </a:prstGeom>
          <a:noFill/>
          <a:ln>
            <a:noFill/>
          </a:ln>
        </p:spPr>
      </p:pic>
      <p:cxnSp>
        <p:nvCxnSpPr>
          <p:cNvPr id="380" name="Google Shape;380;p24"/>
          <p:cNvCxnSpPr>
            <a:endCxn id="378" idx="0"/>
          </p:cNvCxnSpPr>
          <p:nvPr/>
        </p:nvCxnSpPr>
        <p:spPr>
          <a:xfrm>
            <a:off x="4217850" y="11575"/>
            <a:ext cx="7500" cy="4127400"/>
          </a:xfrm>
          <a:prstGeom prst="straightConnector1">
            <a:avLst/>
          </a:prstGeom>
          <a:noFill/>
          <a:ln cap="flat" cmpd="sng" w="9525">
            <a:solidFill>
              <a:schemeClr val="dk2"/>
            </a:solidFill>
            <a:prstDash val="solid"/>
            <a:round/>
            <a:headEnd len="med" w="med" type="none"/>
            <a:tailEnd len="med" w="med" type="none"/>
          </a:ln>
        </p:spPr>
      </p:cxnSp>
      <p:sp>
        <p:nvSpPr>
          <p:cNvPr id="381" name="Google Shape;381;p24"/>
          <p:cNvSpPr txBox="1"/>
          <p:nvPr/>
        </p:nvSpPr>
        <p:spPr>
          <a:xfrm>
            <a:off x="1303800" y="11725"/>
            <a:ext cx="1546500" cy="25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2"/>
                </a:solidFill>
                <a:latin typeface="Nunito"/>
                <a:ea typeface="Nunito"/>
                <a:cs typeface="Nunito"/>
                <a:sym typeface="Nunito"/>
              </a:rPr>
              <a:t>Original</a:t>
            </a:r>
            <a:endParaRPr b="1" sz="2100">
              <a:solidFill>
                <a:schemeClr val="dk2"/>
              </a:solidFill>
              <a:latin typeface="Nunito"/>
              <a:ea typeface="Nunito"/>
              <a:cs typeface="Nunito"/>
              <a:sym typeface="Nunito"/>
            </a:endParaRPr>
          </a:p>
        </p:txBody>
      </p:sp>
      <p:sp>
        <p:nvSpPr>
          <p:cNvPr id="382" name="Google Shape;382;p24"/>
          <p:cNvSpPr txBox="1"/>
          <p:nvPr/>
        </p:nvSpPr>
        <p:spPr>
          <a:xfrm>
            <a:off x="5826400" y="0"/>
            <a:ext cx="1546500" cy="25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2"/>
                </a:solidFill>
                <a:latin typeface="Nunito"/>
                <a:ea typeface="Nunito"/>
                <a:cs typeface="Nunito"/>
                <a:sym typeface="Nunito"/>
              </a:rPr>
              <a:t>HTML</a:t>
            </a:r>
            <a:endParaRPr b="1" sz="2100">
              <a:solidFill>
                <a:schemeClr val="dk2"/>
              </a:solidFill>
              <a:latin typeface="Nunito"/>
              <a:ea typeface="Nunito"/>
              <a:cs typeface="Nunito"/>
              <a:sym typeface="Nunito"/>
            </a:endParaRPr>
          </a:p>
        </p:txBody>
      </p:sp>
      <p:pic>
        <p:nvPicPr>
          <p:cNvPr id="383" name="Google Shape;383;p24" title="frame.png"/>
          <p:cNvPicPr preferRelativeResize="0"/>
          <p:nvPr/>
        </p:nvPicPr>
        <p:blipFill>
          <a:blip r:embed="rId4">
            <a:alphaModFix/>
          </a:blip>
          <a:stretch>
            <a:fillRect/>
          </a:stretch>
        </p:blipFill>
        <p:spPr>
          <a:xfrm>
            <a:off x="4812250" y="375100"/>
            <a:ext cx="3834175" cy="3834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230725" y="281275"/>
            <a:ext cx="7030500" cy="999300"/>
          </a:xfrm>
          <a:prstGeom prst="rect">
            <a:avLst/>
          </a:prstGeom>
        </p:spPr>
        <p:txBody>
          <a:bodyPr anchorCtr="0" anchor="t" bIns="91425" lIns="91425" spcFirstLastPara="1" rIns="91425" wrap="square" tIns="91425">
            <a:normAutofit/>
          </a:bodyPr>
          <a:lstStyle/>
          <a:p>
            <a:pPr indent="457200" lvl="0" marL="1371600" rtl="0" algn="l">
              <a:spcBef>
                <a:spcPts val="0"/>
              </a:spcBef>
              <a:spcAft>
                <a:spcPts val="0"/>
              </a:spcAft>
              <a:buNone/>
            </a:pPr>
            <a:r>
              <a:rPr lang="en"/>
              <a:t>The</a:t>
            </a:r>
            <a:r>
              <a:rPr lang="en"/>
              <a:t> Problem </a:t>
            </a:r>
            <a:endParaRPr/>
          </a:p>
        </p:txBody>
      </p:sp>
      <p:grpSp>
        <p:nvGrpSpPr>
          <p:cNvPr id="284" name="Google Shape;284;p14"/>
          <p:cNvGrpSpPr/>
          <p:nvPr/>
        </p:nvGrpSpPr>
        <p:grpSpPr>
          <a:xfrm>
            <a:off x="915770" y="1153434"/>
            <a:ext cx="7103717" cy="3695991"/>
            <a:chOff x="5808500" y="1654438"/>
            <a:chExt cx="2816700" cy="1465500"/>
          </a:xfrm>
        </p:grpSpPr>
        <p:grpSp>
          <p:nvGrpSpPr>
            <p:cNvPr id="285" name="Google Shape;285;p14"/>
            <p:cNvGrpSpPr/>
            <p:nvPr/>
          </p:nvGrpSpPr>
          <p:grpSpPr>
            <a:xfrm>
              <a:off x="5808500" y="1654438"/>
              <a:ext cx="2816700" cy="1465500"/>
              <a:chOff x="5376100" y="765750"/>
              <a:chExt cx="2816700" cy="1465500"/>
            </a:xfrm>
          </p:grpSpPr>
          <p:sp>
            <p:nvSpPr>
              <p:cNvPr id="286" name="Google Shape;286;p14"/>
              <p:cNvSpPr/>
              <p:nvPr/>
            </p:nvSpPr>
            <p:spPr>
              <a:xfrm>
                <a:off x="5376100" y="765750"/>
                <a:ext cx="2816700" cy="1465500"/>
              </a:xfrm>
              <a:prstGeom prst="roundRect">
                <a:avLst>
                  <a:gd fmla="val 4284" name="adj"/>
                </a:avLst>
              </a:prstGeom>
              <a:solidFill>
                <a:srgbClr val="FFFFFF"/>
              </a:solidFill>
              <a:ln cap="flat" cmpd="sng" w="24025">
                <a:solidFill>
                  <a:srgbClr val="27421C"/>
                </a:solidFill>
                <a:prstDash val="solid"/>
                <a:round/>
                <a:headEnd len="sm" w="sm" type="none"/>
                <a:tailEnd len="sm" w="sm" type="none"/>
              </a:ln>
            </p:spPr>
            <p:txBody>
              <a:bodyPr anchorCtr="0" anchor="ctr" bIns="230575" lIns="230575" spcFirstLastPara="1" rIns="230575" wrap="square" tIns="230575">
                <a:noAutofit/>
              </a:bodyPr>
              <a:lstStyle/>
              <a:p>
                <a:pPr indent="0" lvl="0" marL="0" rtl="0" algn="l">
                  <a:spcBef>
                    <a:spcPts val="0"/>
                  </a:spcBef>
                  <a:spcAft>
                    <a:spcPts val="0"/>
                  </a:spcAft>
                  <a:buNone/>
                </a:pPr>
                <a:r>
                  <a:t/>
                </a:r>
                <a:endParaRPr/>
              </a:p>
            </p:txBody>
          </p:sp>
          <p:sp>
            <p:nvSpPr>
              <p:cNvPr id="287" name="Google Shape;287;p14"/>
              <p:cNvSpPr/>
              <p:nvPr/>
            </p:nvSpPr>
            <p:spPr>
              <a:xfrm>
                <a:off x="5376100" y="765750"/>
                <a:ext cx="2816700" cy="336900"/>
              </a:xfrm>
              <a:prstGeom prst="round2SameRect">
                <a:avLst>
                  <a:gd fmla="val 10456" name="adj1"/>
                  <a:gd fmla="val 0" name="adj2"/>
                </a:avLst>
              </a:prstGeom>
              <a:solidFill>
                <a:srgbClr val="FFFFFF"/>
              </a:solidFill>
              <a:ln cap="flat" cmpd="sng" w="24025">
                <a:solidFill>
                  <a:srgbClr val="27421C"/>
                </a:solidFill>
                <a:prstDash val="solid"/>
                <a:round/>
                <a:headEnd len="sm" w="sm" type="none"/>
                <a:tailEnd len="sm" w="sm" type="none"/>
              </a:ln>
            </p:spPr>
            <p:txBody>
              <a:bodyPr anchorCtr="0" anchor="ctr" bIns="230575" lIns="230575" spcFirstLastPara="1" rIns="230575" wrap="square" tIns="230575">
                <a:noAutofit/>
              </a:bodyPr>
              <a:lstStyle/>
              <a:p>
                <a:pPr indent="0" lvl="0" marL="0" rtl="0" algn="l">
                  <a:spcBef>
                    <a:spcPts val="0"/>
                  </a:spcBef>
                  <a:spcAft>
                    <a:spcPts val="0"/>
                  </a:spcAft>
                  <a:buNone/>
                </a:pPr>
                <a:r>
                  <a:t/>
                </a:r>
                <a:endParaRPr/>
              </a:p>
            </p:txBody>
          </p:sp>
        </p:grpSp>
        <p:grpSp>
          <p:nvGrpSpPr>
            <p:cNvPr id="288" name="Google Shape;288;p14"/>
            <p:cNvGrpSpPr/>
            <p:nvPr/>
          </p:nvGrpSpPr>
          <p:grpSpPr>
            <a:xfrm>
              <a:off x="7781821" y="1751488"/>
              <a:ext cx="550192" cy="142800"/>
              <a:chOff x="7781821" y="1751488"/>
              <a:chExt cx="550192" cy="142800"/>
            </a:xfrm>
          </p:grpSpPr>
          <p:sp>
            <p:nvSpPr>
              <p:cNvPr id="289" name="Google Shape;289;p14"/>
              <p:cNvSpPr/>
              <p:nvPr/>
            </p:nvSpPr>
            <p:spPr>
              <a:xfrm>
                <a:off x="7983580" y="1751488"/>
                <a:ext cx="146700" cy="142800"/>
              </a:xfrm>
              <a:prstGeom prst="roundRect">
                <a:avLst>
                  <a:gd fmla="val 7198" name="adj"/>
                </a:avLst>
              </a:prstGeom>
              <a:solidFill>
                <a:srgbClr val="C9DDC1"/>
              </a:solidFill>
              <a:ln cap="flat" cmpd="sng" w="24025">
                <a:solidFill>
                  <a:srgbClr val="27421C"/>
                </a:solidFill>
                <a:prstDash val="solid"/>
                <a:round/>
                <a:headEnd len="sm" w="sm" type="none"/>
                <a:tailEnd len="sm" w="sm" type="none"/>
              </a:ln>
            </p:spPr>
            <p:txBody>
              <a:bodyPr anchorCtr="0" anchor="ctr" bIns="230575" lIns="230575" spcFirstLastPara="1" rIns="230575" wrap="square" tIns="230575">
                <a:noAutofit/>
              </a:bodyPr>
              <a:lstStyle/>
              <a:p>
                <a:pPr indent="0" lvl="0" marL="0" rtl="0" algn="l">
                  <a:spcBef>
                    <a:spcPts val="0"/>
                  </a:spcBef>
                  <a:spcAft>
                    <a:spcPts val="0"/>
                  </a:spcAft>
                  <a:buNone/>
                </a:pPr>
                <a:r>
                  <a:t/>
                </a:r>
                <a:endParaRPr/>
              </a:p>
            </p:txBody>
          </p:sp>
          <p:sp>
            <p:nvSpPr>
              <p:cNvPr id="290" name="Google Shape;290;p14"/>
              <p:cNvSpPr/>
              <p:nvPr/>
            </p:nvSpPr>
            <p:spPr>
              <a:xfrm>
                <a:off x="8185313" y="1751488"/>
                <a:ext cx="146700" cy="142800"/>
              </a:xfrm>
              <a:prstGeom prst="roundRect">
                <a:avLst>
                  <a:gd fmla="val 7198" name="adj"/>
                </a:avLst>
              </a:prstGeom>
              <a:solidFill>
                <a:srgbClr val="C9DDC1"/>
              </a:solidFill>
              <a:ln cap="flat" cmpd="sng" w="24025">
                <a:solidFill>
                  <a:srgbClr val="27421C"/>
                </a:solidFill>
                <a:prstDash val="solid"/>
                <a:round/>
                <a:headEnd len="sm" w="sm" type="none"/>
                <a:tailEnd len="sm" w="sm" type="none"/>
              </a:ln>
            </p:spPr>
            <p:txBody>
              <a:bodyPr anchorCtr="0" anchor="ctr" bIns="230575" lIns="230575" spcFirstLastPara="1" rIns="230575" wrap="square" tIns="230575">
                <a:noAutofit/>
              </a:bodyPr>
              <a:lstStyle/>
              <a:p>
                <a:pPr indent="0" lvl="0" marL="0" rtl="0" algn="l">
                  <a:spcBef>
                    <a:spcPts val="0"/>
                  </a:spcBef>
                  <a:spcAft>
                    <a:spcPts val="0"/>
                  </a:spcAft>
                  <a:buNone/>
                </a:pPr>
                <a:r>
                  <a:t/>
                </a:r>
                <a:endParaRPr/>
              </a:p>
            </p:txBody>
          </p:sp>
          <p:sp>
            <p:nvSpPr>
              <p:cNvPr id="291" name="Google Shape;291;p14"/>
              <p:cNvSpPr/>
              <p:nvPr/>
            </p:nvSpPr>
            <p:spPr>
              <a:xfrm>
                <a:off x="7781821" y="1751488"/>
                <a:ext cx="146700" cy="142800"/>
              </a:xfrm>
              <a:prstGeom prst="roundRect">
                <a:avLst>
                  <a:gd fmla="val 7198" name="adj"/>
                </a:avLst>
              </a:prstGeom>
              <a:solidFill>
                <a:srgbClr val="C9DDC1"/>
              </a:solidFill>
              <a:ln cap="flat" cmpd="sng" w="24025">
                <a:solidFill>
                  <a:srgbClr val="27421C"/>
                </a:solidFill>
                <a:prstDash val="solid"/>
                <a:round/>
                <a:headEnd len="sm" w="sm" type="none"/>
                <a:tailEnd len="sm" w="sm" type="none"/>
              </a:ln>
            </p:spPr>
            <p:txBody>
              <a:bodyPr anchorCtr="0" anchor="ctr" bIns="230575" lIns="230575" spcFirstLastPara="1" rIns="230575" wrap="square" tIns="230575">
                <a:noAutofit/>
              </a:bodyPr>
              <a:lstStyle/>
              <a:p>
                <a:pPr indent="0" lvl="0" marL="0" rtl="0" algn="l">
                  <a:spcBef>
                    <a:spcPts val="0"/>
                  </a:spcBef>
                  <a:spcAft>
                    <a:spcPts val="0"/>
                  </a:spcAft>
                  <a:buNone/>
                </a:pPr>
                <a:r>
                  <a:t/>
                </a:r>
                <a:endParaRPr/>
              </a:p>
            </p:txBody>
          </p:sp>
        </p:grpSp>
      </p:grpSp>
      <p:sp>
        <p:nvSpPr>
          <p:cNvPr id="292" name="Google Shape;292;p14"/>
          <p:cNvSpPr txBox="1"/>
          <p:nvPr/>
        </p:nvSpPr>
        <p:spPr>
          <a:xfrm>
            <a:off x="1022975" y="2160750"/>
            <a:ext cx="6638700" cy="188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2400">
                <a:solidFill>
                  <a:srgbClr val="595959"/>
                </a:solidFill>
                <a:latin typeface="Lato"/>
                <a:ea typeface="Lato"/>
                <a:cs typeface="Lato"/>
                <a:sym typeface="Lato"/>
              </a:rPr>
              <a:t>Client:</a:t>
            </a:r>
            <a:r>
              <a:rPr lang="en" sz="2200">
                <a:solidFill>
                  <a:srgbClr val="595959"/>
                </a:solidFill>
                <a:latin typeface="Lato"/>
                <a:ea typeface="Lato"/>
                <a:cs typeface="Lato"/>
                <a:sym typeface="Lato"/>
              </a:rPr>
              <a:t> Mrs. Seals from the Office of Undergraduate Admissions </a:t>
            </a:r>
            <a:endParaRPr sz="2200">
              <a:solidFill>
                <a:srgbClr val="595959"/>
              </a:solidFill>
              <a:latin typeface="Lato"/>
              <a:ea typeface="Lato"/>
              <a:cs typeface="Lato"/>
              <a:sym typeface="Lato"/>
            </a:endParaRPr>
          </a:p>
          <a:p>
            <a:pPr indent="0" lvl="0" marL="0" rtl="0" algn="l">
              <a:lnSpc>
                <a:spcPct val="115000"/>
              </a:lnSpc>
              <a:spcBef>
                <a:spcPts val="1200"/>
              </a:spcBef>
              <a:spcAft>
                <a:spcPts val="1200"/>
              </a:spcAft>
              <a:buNone/>
            </a:pPr>
            <a:r>
              <a:rPr lang="en" sz="2200">
                <a:solidFill>
                  <a:srgbClr val="595959"/>
                </a:solidFill>
                <a:latin typeface="Lato"/>
                <a:ea typeface="Lato"/>
                <a:cs typeface="Lato"/>
                <a:sym typeface="Lato"/>
              </a:rPr>
              <a:t>Students get lost in the Great Hall often and have to ask around to find their classes. </a:t>
            </a:r>
            <a:endParaRPr sz="1300">
              <a:solidFill>
                <a:schemeClr val="dk2"/>
              </a:solidFill>
              <a:latin typeface="Nunito"/>
              <a:ea typeface="Nunito"/>
              <a:cs typeface="Nunito"/>
              <a:sym typeface="Nunito"/>
            </a:endParaRPr>
          </a:p>
        </p:txBody>
      </p:sp>
      <p:sp>
        <p:nvSpPr>
          <p:cNvPr id="293" name="Google Shape;293;p14"/>
          <p:cNvSpPr txBox="1"/>
          <p:nvPr/>
        </p:nvSpPr>
        <p:spPr>
          <a:xfrm>
            <a:off x="1022975" y="1388790"/>
            <a:ext cx="2229300" cy="348900"/>
          </a:xfrm>
          <a:prstGeom prst="rect">
            <a:avLst/>
          </a:prstGeom>
          <a:solidFill>
            <a:srgbClr val="FFFFFF"/>
          </a:solidFill>
          <a:ln cap="flat" cmpd="sng" w="9525">
            <a:solidFill>
              <a:srgbClr val="2742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27421C"/>
                </a:solidFill>
                <a:latin typeface="Barlow"/>
                <a:ea typeface="Barlow"/>
                <a:cs typeface="Barlow"/>
                <a:sym typeface="Barlow"/>
              </a:rPr>
              <a:t>Loading…</a:t>
            </a:r>
            <a:endParaRPr sz="1200">
              <a:solidFill>
                <a:srgbClr val="27421C"/>
              </a:solidFill>
              <a:latin typeface="Barlow"/>
              <a:ea typeface="Barlow"/>
              <a:cs typeface="Barlow"/>
              <a:sym typeface="Barlow"/>
            </a:endParaRPr>
          </a:p>
        </p:txBody>
      </p:sp>
      <p:grpSp>
        <p:nvGrpSpPr>
          <p:cNvPr id="294" name="Google Shape;294;p14"/>
          <p:cNvGrpSpPr/>
          <p:nvPr/>
        </p:nvGrpSpPr>
        <p:grpSpPr>
          <a:xfrm>
            <a:off x="1876889" y="1451490"/>
            <a:ext cx="1273217" cy="223500"/>
            <a:chOff x="5755014" y="4165250"/>
            <a:chExt cx="1273217" cy="223500"/>
          </a:xfrm>
        </p:grpSpPr>
        <p:sp>
          <p:nvSpPr>
            <p:cNvPr id="295" name="Google Shape;295;p14"/>
            <p:cNvSpPr/>
            <p:nvPr/>
          </p:nvSpPr>
          <p:spPr>
            <a:xfrm>
              <a:off x="5755031" y="4165250"/>
              <a:ext cx="1273200" cy="223500"/>
            </a:xfrm>
            <a:prstGeom prst="rect">
              <a:avLst/>
            </a:prstGeom>
            <a:solidFill>
              <a:srgbClr val="FFFFFF"/>
            </a:solidFill>
            <a:ln cap="flat" cmpd="sng" w="9525">
              <a:solidFill>
                <a:srgbClr val="2742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5900375" y="4165261"/>
              <a:ext cx="78900" cy="218100"/>
            </a:xfrm>
            <a:prstGeom prst="rect">
              <a:avLst/>
            </a:prstGeom>
            <a:solidFill>
              <a:srgbClr val="BAD8E2"/>
            </a:solidFill>
            <a:ln cap="flat" cmpd="sng" w="9525">
              <a:solidFill>
                <a:srgbClr val="2742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6070631" y="4165261"/>
              <a:ext cx="78900" cy="218100"/>
            </a:xfrm>
            <a:prstGeom prst="rect">
              <a:avLst/>
            </a:prstGeom>
            <a:solidFill>
              <a:srgbClr val="F9B177"/>
            </a:solidFill>
            <a:ln cap="flat" cmpd="sng" w="9525">
              <a:solidFill>
                <a:srgbClr val="2742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6228431" y="4167932"/>
              <a:ext cx="78900" cy="218100"/>
            </a:xfrm>
            <a:prstGeom prst="rect">
              <a:avLst/>
            </a:prstGeom>
            <a:solidFill>
              <a:srgbClr val="FBD4CF"/>
            </a:solidFill>
            <a:ln cap="flat" cmpd="sng" w="9525">
              <a:solidFill>
                <a:srgbClr val="2742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6386231" y="4165261"/>
              <a:ext cx="78900" cy="218100"/>
            </a:xfrm>
            <a:prstGeom prst="rect">
              <a:avLst/>
            </a:prstGeom>
            <a:solidFill>
              <a:srgbClr val="BAD8E2"/>
            </a:solidFill>
            <a:ln cap="flat" cmpd="sng" w="9525">
              <a:solidFill>
                <a:srgbClr val="2742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6544031" y="4167932"/>
              <a:ext cx="78900" cy="218100"/>
            </a:xfrm>
            <a:prstGeom prst="rect">
              <a:avLst/>
            </a:prstGeom>
            <a:solidFill>
              <a:srgbClr val="C9DDC1"/>
            </a:solidFill>
            <a:ln cap="flat" cmpd="sng" w="9525">
              <a:solidFill>
                <a:srgbClr val="2742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5755014" y="4167961"/>
              <a:ext cx="78900" cy="218100"/>
            </a:xfrm>
            <a:prstGeom prst="rect">
              <a:avLst/>
            </a:prstGeom>
            <a:solidFill>
              <a:srgbClr val="EA564C"/>
            </a:solidFill>
            <a:ln cap="flat" cmpd="sng" w="9525">
              <a:solidFill>
                <a:srgbClr val="2742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5"/>
          <p:cNvSpPr txBox="1"/>
          <p:nvPr>
            <p:ph type="title"/>
          </p:nvPr>
        </p:nvSpPr>
        <p:spPr>
          <a:xfrm>
            <a:off x="1303800" y="598575"/>
            <a:ext cx="7030500" cy="9993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lang="en" sz="3500"/>
              <a:t>    </a:t>
            </a:r>
            <a:r>
              <a:rPr lang="en" sz="3900"/>
              <a:t>         </a:t>
            </a:r>
            <a:r>
              <a:rPr lang="en" sz="3900">
                <a:solidFill>
                  <a:srgbClr val="595959"/>
                </a:solidFill>
              </a:rPr>
              <a:t>Our solution</a:t>
            </a:r>
            <a:endParaRPr sz="3900">
              <a:solidFill>
                <a:srgbClr val="595959"/>
              </a:solidFill>
            </a:endParaRPr>
          </a:p>
        </p:txBody>
      </p:sp>
      <p:sp>
        <p:nvSpPr>
          <p:cNvPr id="307" name="Google Shape;307;p1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Clr>
                <a:schemeClr val="dk1"/>
              </a:buClr>
              <a:buSzPts val="2300"/>
              <a:buChar char="●"/>
            </a:pPr>
            <a:r>
              <a:rPr lang="en" sz="2300"/>
              <a:t>Create a program that acts as a directory where students can enter the room they want to find. This program returns directions to the room. Also this program is hosted on a website that can be reached via QR code.</a:t>
            </a:r>
            <a:endParaRPr sz="2300"/>
          </a:p>
        </p:txBody>
      </p:sp>
      <p:grpSp>
        <p:nvGrpSpPr>
          <p:cNvPr id="308" name="Google Shape;308;p15"/>
          <p:cNvGrpSpPr/>
          <p:nvPr/>
        </p:nvGrpSpPr>
        <p:grpSpPr>
          <a:xfrm>
            <a:off x="7546314" y="6"/>
            <a:ext cx="1597684" cy="1546231"/>
            <a:chOff x="2332775" y="2906374"/>
            <a:chExt cx="1089900" cy="1054800"/>
          </a:xfrm>
        </p:grpSpPr>
        <p:sp>
          <p:nvSpPr>
            <p:cNvPr id="309" name="Google Shape;309;p15"/>
            <p:cNvSpPr/>
            <p:nvPr/>
          </p:nvSpPr>
          <p:spPr>
            <a:xfrm>
              <a:off x="2332775" y="2906374"/>
              <a:ext cx="1089900" cy="1054800"/>
            </a:xfrm>
            <a:prstGeom prst="roundRect">
              <a:avLst>
                <a:gd fmla="val 12302" name="adj"/>
              </a:avLst>
            </a:prstGeom>
            <a:solidFill>
              <a:srgbClr val="F9B177"/>
            </a:solidFill>
            <a:ln cap="flat" cmpd="sng" w="13975">
              <a:solidFill>
                <a:srgbClr val="27421C"/>
              </a:solidFill>
              <a:prstDash val="solid"/>
              <a:round/>
              <a:headEnd len="sm" w="sm" type="none"/>
              <a:tailEnd len="sm" w="sm" type="none"/>
            </a:ln>
          </p:spPr>
          <p:txBody>
            <a:bodyPr anchorCtr="0" anchor="ctr" bIns="134000" lIns="134000" spcFirstLastPara="1" rIns="134000" wrap="square" tIns="134000">
              <a:noAutofit/>
            </a:bodyPr>
            <a:lstStyle/>
            <a:p>
              <a:pPr indent="0" lvl="0" marL="0" rtl="0" algn="l">
                <a:spcBef>
                  <a:spcPts val="0"/>
                </a:spcBef>
                <a:spcAft>
                  <a:spcPts val="0"/>
                </a:spcAft>
                <a:buNone/>
              </a:pPr>
              <a:r>
                <a:t/>
              </a:r>
              <a:endParaRPr/>
            </a:p>
          </p:txBody>
        </p:sp>
        <p:grpSp>
          <p:nvGrpSpPr>
            <p:cNvPr id="310" name="Google Shape;310;p15"/>
            <p:cNvGrpSpPr/>
            <p:nvPr/>
          </p:nvGrpSpPr>
          <p:grpSpPr>
            <a:xfrm>
              <a:off x="2432144" y="2992281"/>
              <a:ext cx="428850" cy="111301"/>
              <a:chOff x="7348260" y="836550"/>
              <a:chExt cx="752500" cy="195300"/>
            </a:xfrm>
          </p:grpSpPr>
          <p:sp>
            <p:nvSpPr>
              <p:cNvPr id="311" name="Google Shape;311;p15"/>
              <p:cNvSpPr/>
              <p:nvPr/>
            </p:nvSpPr>
            <p:spPr>
              <a:xfrm>
                <a:off x="7348260" y="836550"/>
                <a:ext cx="200700" cy="195300"/>
              </a:xfrm>
              <a:prstGeom prst="roundRect">
                <a:avLst>
                  <a:gd fmla="val 7198" name="adj"/>
                </a:avLst>
              </a:prstGeom>
              <a:solidFill>
                <a:srgbClr val="FBD4CF"/>
              </a:solidFill>
              <a:ln cap="flat" cmpd="sng" w="13975">
                <a:solidFill>
                  <a:srgbClr val="27421C"/>
                </a:solidFill>
                <a:prstDash val="solid"/>
                <a:round/>
                <a:headEnd len="sm" w="sm" type="none"/>
                <a:tailEnd len="sm" w="sm" type="none"/>
              </a:ln>
            </p:spPr>
            <p:txBody>
              <a:bodyPr anchorCtr="0" anchor="ctr" bIns="134000" lIns="134000" spcFirstLastPara="1" rIns="134000" wrap="square" tIns="134000">
                <a:noAutofit/>
              </a:bodyPr>
              <a:lstStyle/>
              <a:p>
                <a:pPr indent="0" lvl="0" marL="0" rtl="0" algn="l">
                  <a:spcBef>
                    <a:spcPts val="0"/>
                  </a:spcBef>
                  <a:spcAft>
                    <a:spcPts val="0"/>
                  </a:spcAft>
                  <a:buNone/>
                </a:pPr>
                <a:r>
                  <a:t/>
                </a:r>
                <a:endParaRPr/>
              </a:p>
            </p:txBody>
          </p:sp>
          <p:sp>
            <p:nvSpPr>
              <p:cNvPr id="312" name="Google Shape;312;p15"/>
              <p:cNvSpPr/>
              <p:nvPr/>
            </p:nvSpPr>
            <p:spPr>
              <a:xfrm>
                <a:off x="7624160" y="836550"/>
                <a:ext cx="200700" cy="195300"/>
              </a:xfrm>
              <a:prstGeom prst="roundRect">
                <a:avLst>
                  <a:gd fmla="val 7198" name="adj"/>
                </a:avLst>
              </a:prstGeom>
              <a:solidFill>
                <a:srgbClr val="FBD4CF"/>
              </a:solidFill>
              <a:ln cap="flat" cmpd="sng" w="13975">
                <a:solidFill>
                  <a:srgbClr val="27421C"/>
                </a:solidFill>
                <a:prstDash val="solid"/>
                <a:round/>
                <a:headEnd len="sm" w="sm" type="none"/>
                <a:tailEnd len="sm" w="sm" type="none"/>
              </a:ln>
            </p:spPr>
            <p:txBody>
              <a:bodyPr anchorCtr="0" anchor="ctr" bIns="134000" lIns="134000" spcFirstLastPara="1" rIns="134000" wrap="square" tIns="134000">
                <a:noAutofit/>
              </a:bodyPr>
              <a:lstStyle/>
              <a:p>
                <a:pPr indent="0" lvl="0" marL="0" rtl="0" algn="l">
                  <a:spcBef>
                    <a:spcPts val="0"/>
                  </a:spcBef>
                  <a:spcAft>
                    <a:spcPts val="0"/>
                  </a:spcAft>
                  <a:buNone/>
                </a:pPr>
                <a:r>
                  <a:t/>
                </a:r>
                <a:endParaRPr/>
              </a:p>
            </p:txBody>
          </p:sp>
          <p:sp>
            <p:nvSpPr>
              <p:cNvPr id="313" name="Google Shape;313;p15"/>
              <p:cNvSpPr/>
              <p:nvPr/>
            </p:nvSpPr>
            <p:spPr>
              <a:xfrm>
                <a:off x="7900060" y="836550"/>
                <a:ext cx="200700" cy="195300"/>
              </a:xfrm>
              <a:prstGeom prst="roundRect">
                <a:avLst>
                  <a:gd fmla="val 7198" name="adj"/>
                </a:avLst>
              </a:prstGeom>
              <a:solidFill>
                <a:srgbClr val="FBD4CF"/>
              </a:solidFill>
              <a:ln cap="flat" cmpd="sng" w="13975">
                <a:solidFill>
                  <a:srgbClr val="27421C"/>
                </a:solidFill>
                <a:prstDash val="solid"/>
                <a:round/>
                <a:headEnd len="sm" w="sm" type="none"/>
                <a:tailEnd len="sm" w="sm" type="none"/>
              </a:ln>
            </p:spPr>
            <p:txBody>
              <a:bodyPr anchorCtr="0" anchor="ctr" bIns="134000" lIns="134000" spcFirstLastPara="1" rIns="134000" wrap="square" tIns="134000">
                <a:noAutofit/>
              </a:bodyPr>
              <a:lstStyle/>
              <a:p>
                <a:pPr indent="0" lvl="0" marL="0" rtl="0" algn="l">
                  <a:spcBef>
                    <a:spcPts val="0"/>
                  </a:spcBef>
                  <a:spcAft>
                    <a:spcPts val="0"/>
                  </a:spcAft>
                  <a:buNone/>
                </a:pPr>
                <a:r>
                  <a:t/>
                </a:r>
                <a:endParaRPr/>
              </a:p>
            </p:txBody>
          </p:sp>
        </p:grpSp>
        <p:sp>
          <p:nvSpPr>
            <p:cNvPr id="314" name="Google Shape;314;p15"/>
            <p:cNvSpPr/>
            <p:nvPr/>
          </p:nvSpPr>
          <p:spPr>
            <a:xfrm>
              <a:off x="2442825" y="3211775"/>
              <a:ext cx="869700" cy="642900"/>
            </a:xfrm>
            <a:prstGeom prst="roundRect">
              <a:avLst>
                <a:gd fmla="val 12302" name="adj"/>
              </a:avLst>
            </a:prstGeom>
            <a:solidFill>
              <a:srgbClr val="FFFFFF"/>
            </a:solidFill>
            <a:ln cap="flat" cmpd="sng" w="13975">
              <a:solidFill>
                <a:srgbClr val="27421C"/>
              </a:solidFill>
              <a:prstDash val="solid"/>
              <a:round/>
              <a:headEnd len="sm" w="sm" type="none"/>
              <a:tailEnd len="sm" w="sm" type="none"/>
            </a:ln>
          </p:spPr>
          <p:txBody>
            <a:bodyPr anchorCtr="0" anchor="ctr" bIns="134000" lIns="134000" spcFirstLastPara="1" rIns="134000" wrap="square" tIns="134000">
              <a:noAutofit/>
            </a:bodyPr>
            <a:lstStyle/>
            <a:p>
              <a:pPr indent="0" lvl="0" marL="0" rtl="0" algn="l">
                <a:spcBef>
                  <a:spcPts val="0"/>
                </a:spcBef>
                <a:spcAft>
                  <a:spcPts val="0"/>
                </a:spcAft>
                <a:buNone/>
              </a:pPr>
              <a:r>
                <a:t/>
              </a:r>
              <a:endParaRPr/>
            </a:p>
          </p:txBody>
        </p:sp>
        <p:grpSp>
          <p:nvGrpSpPr>
            <p:cNvPr id="315" name="Google Shape;315;p15"/>
            <p:cNvGrpSpPr/>
            <p:nvPr/>
          </p:nvGrpSpPr>
          <p:grpSpPr>
            <a:xfrm>
              <a:off x="2504880" y="3326648"/>
              <a:ext cx="745798" cy="413206"/>
              <a:chOff x="2154275" y="1714500"/>
              <a:chExt cx="1281000" cy="464433"/>
            </a:xfrm>
          </p:grpSpPr>
          <p:cxnSp>
            <p:nvCxnSpPr>
              <p:cNvPr id="316" name="Google Shape;316;p15"/>
              <p:cNvCxnSpPr/>
              <p:nvPr/>
            </p:nvCxnSpPr>
            <p:spPr>
              <a:xfrm>
                <a:off x="2154275" y="1714500"/>
                <a:ext cx="1281000" cy="0"/>
              </a:xfrm>
              <a:prstGeom prst="straightConnector1">
                <a:avLst/>
              </a:prstGeom>
              <a:noFill/>
              <a:ln cap="flat" cmpd="sng" w="13975">
                <a:solidFill>
                  <a:srgbClr val="27421C"/>
                </a:solidFill>
                <a:prstDash val="solid"/>
                <a:round/>
                <a:headEnd len="med" w="med" type="none"/>
                <a:tailEnd len="med" w="med" type="none"/>
              </a:ln>
            </p:spPr>
          </p:cxnSp>
          <p:cxnSp>
            <p:nvCxnSpPr>
              <p:cNvPr id="317" name="Google Shape;317;p15"/>
              <p:cNvCxnSpPr/>
              <p:nvPr/>
            </p:nvCxnSpPr>
            <p:spPr>
              <a:xfrm>
                <a:off x="2154275" y="1830608"/>
                <a:ext cx="1281000" cy="0"/>
              </a:xfrm>
              <a:prstGeom prst="straightConnector1">
                <a:avLst/>
              </a:prstGeom>
              <a:noFill/>
              <a:ln cap="flat" cmpd="sng" w="13975">
                <a:solidFill>
                  <a:srgbClr val="27421C"/>
                </a:solidFill>
                <a:prstDash val="solid"/>
                <a:round/>
                <a:headEnd len="med" w="med" type="none"/>
                <a:tailEnd len="med" w="med" type="none"/>
              </a:ln>
            </p:spPr>
          </p:cxnSp>
          <p:cxnSp>
            <p:nvCxnSpPr>
              <p:cNvPr id="318" name="Google Shape;318;p15"/>
              <p:cNvCxnSpPr/>
              <p:nvPr/>
            </p:nvCxnSpPr>
            <p:spPr>
              <a:xfrm>
                <a:off x="2154275" y="1946717"/>
                <a:ext cx="1281000" cy="0"/>
              </a:xfrm>
              <a:prstGeom prst="straightConnector1">
                <a:avLst/>
              </a:prstGeom>
              <a:noFill/>
              <a:ln cap="flat" cmpd="sng" w="13975">
                <a:solidFill>
                  <a:srgbClr val="27421C"/>
                </a:solidFill>
                <a:prstDash val="solid"/>
                <a:round/>
                <a:headEnd len="med" w="med" type="none"/>
                <a:tailEnd len="med" w="med" type="none"/>
              </a:ln>
            </p:spPr>
          </p:cxnSp>
          <p:cxnSp>
            <p:nvCxnSpPr>
              <p:cNvPr id="319" name="Google Shape;319;p15"/>
              <p:cNvCxnSpPr/>
              <p:nvPr/>
            </p:nvCxnSpPr>
            <p:spPr>
              <a:xfrm>
                <a:off x="2154275" y="2062825"/>
                <a:ext cx="1281000" cy="0"/>
              </a:xfrm>
              <a:prstGeom prst="straightConnector1">
                <a:avLst/>
              </a:prstGeom>
              <a:noFill/>
              <a:ln cap="flat" cmpd="sng" w="13975">
                <a:solidFill>
                  <a:srgbClr val="27421C"/>
                </a:solidFill>
                <a:prstDash val="solid"/>
                <a:round/>
                <a:headEnd len="med" w="med" type="none"/>
                <a:tailEnd len="med" w="med" type="none"/>
              </a:ln>
            </p:spPr>
          </p:cxnSp>
          <p:cxnSp>
            <p:nvCxnSpPr>
              <p:cNvPr id="320" name="Google Shape;320;p15"/>
              <p:cNvCxnSpPr/>
              <p:nvPr/>
            </p:nvCxnSpPr>
            <p:spPr>
              <a:xfrm>
                <a:off x="2154275" y="2178933"/>
                <a:ext cx="1281000" cy="0"/>
              </a:xfrm>
              <a:prstGeom prst="straightConnector1">
                <a:avLst/>
              </a:prstGeom>
              <a:noFill/>
              <a:ln cap="flat" cmpd="sng" w="13975">
                <a:solidFill>
                  <a:srgbClr val="27421C"/>
                </a:solidFill>
                <a:prstDash val="solid"/>
                <a:round/>
                <a:headEnd len="med" w="med" type="none"/>
                <a:tailEnd len="med" w="med" type="none"/>
              </a:ln>
            </p:spPr>
          </p:cxn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16"/>
          <p:cNvSpPr txBox="1"/>
          <p:nvPr>
            <p:ph type="title"/>
          </p:nvPr>
        </p:nvSpPr>
        <p:spPr>
          <a:xfrm>
            <a:off x="928025" y="598575"/>
            <a:ext cx="7030500" cy="999300"/>
          </a:xfrm>
          <a:prstGeom prst="rect">
            <a:avLst/>
          </a:prstGeom>
        </p:spPr>
        <p:txBody>
          <a:bodyPr anchorCtr="0" anchor="t" bIns="91425" lIns="91425" spcFirstLastPara="1" rIns="91425" wrap="square" tIns="91425">
            <a:normAutofit/>
          </a:bodyPr>
          <a:lstStyle/>
          <a:p>
            <a:pPr indent="0" lvl="0" marL="2286000" rtl="0" algn="l">
              <a:spcBef>
                <a:spcPts val="0"/>
              </a:spcBef>
              <a:spcAft>
                <a:spcPts val="0"/>
              </a:spcAft>
              <a:buNone/>
            </a:pPr>
            <a:r>
              <a:rPr lang="en" sz="3100"/>
              <a:t>Limitations</a:t>
            </a:r>
            <a:endParaRPr sz="3100"/>
          </a:p>
        </p:txBody>
      </p:sp>
      <p:sp>
        <p:nvSpPr>
          <p:cNvPr id="326" name="Google Shape;326;p16"/>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27421C"/>
              </a:buClr>
              <a:buSzPts val="1700"/>
              <a:buChar char="●"/>
            </a:pPr>
            <a:r>
              <a:rPr lang="en" sz="1700"/>
              <a:t>Because of the way we implemented the code, </a:t>
            </a:r>
            <a:r>
              <a:rPr lang="en" sz="1700"/>
              <a:t>pictures</a:t>
            </a:r>
            <a:r>
              <a:rPr lang="en" sz="1700"/>
              <a:t> can not be displayed in the program. To circumvent this issue, we plan to put up pictures of maps of each floor on their </a:t>
            </a:r>
            <a:r>
              <a:rPr lang="en" sz="1700"/>
              <a:t>respective floor.</a:t>
            </a:r>
            <a:endParaRPr sz="1700"/>
          </a:p>
          <a:p>
            <a:pPr indent="-336550" lvl="0" marL="457200" rtl="0" algn="l">
              <a:spcBef>
                <a:spcPts val="0"/>
              </a:spcBef>
              <a:spcAft>
                <a:spcPts val="0"/>
              </a:spcAft>
              <a:buClr>
                <a:srgbClr val="27421C"/>
              </a:buClr>
              <a:buSzPts val="1700"/>
              <a:buChar char="●"/>
            </a:pPr>
            <a:r>
              <a:rPr lang="en" sz="1700"/>
              <a:t>We also made a static HTML site that does display maps as an alternative. This site would also be reached via QR code</a:t>
            </a:r>
            <a:endParaRPr sz="1700"/>
          </a:p>
          <a:p>
            <a:pPr indent="-336550" lvl="0" marL="457200" rtl="0" algn="l">
              <a:spcBef>
                <a:spcPts val="0"/>
              </a:spcBef>
              <a:spcAft>
                <a:spcPts val="0"/>
              </a:spcAft>
              <a:buClr>
                <a:srgbClr val="27421C"/>
              </a:buClr>
              <a:buSzPts val="1700"/>
              <a:buChar char="●"/>
            </a:pPr>
            <a:r>
              <a:rPr lang="en" sz="1700"/>
              <a:t>The Great Hall is the one place on campus where you cannot put up posters. We are currently working with Monmouth University Staff to see if an exception can be made since this is meant to help everyone.</a:t>
            </a:r>
            <a:endParaRPr sz="1700"/>
          </a:p>
        </p:txBody>
      </p:sp>
      <p:grpSp>
        <p:nvGrpSpPr>
          <p:cNvPr id="327" name="Google Shape;327;p16"/>
          <p:cNvGrpSpPr/>
          <p:nvPr/>
        </p:nvGrpSpPr>
        <p:grpSpPr>
          <a:xfrm>
            <a:off x="6630656" y="308439"/>
            <a:ext cx="1761710" cy="1174600"/>
            <a:chOff x="1953425" y="1485000"/>
            <a:chExt cx="1386300" cy="924300"/>
          </a:xfrm>
        </p:grpSpPr>
        <p:sp>
          <p:nvSpPr>
            <p:cNvPr id="328" name="Google Shape;328;p16"/>
            <p:cNvSpPr/>
            <p:nvPr/>
          </p:nvSpPr>
          <p:spPr>
            <a:xfrm>
              <a:off x="1953425" y="1485000"/>
              <a:ext cx="1386300" cy="924300"/>
            </a:xfrm>
            <a:prstGeom prst="wedgeRoundRectCallout">
              <a:avLst>
                <a:gd fmla="val -33231" name="adj1"/>
                <a:gd fmla="val 73924" name="adj2"/>
                <a:gd fmla="val 0" name="adj3"/>
              </a:avLst>
            </a:prstGeom>
            <a:solidFill>
              <a:srgbClr val="BAD8E2"/>
            </a:solidFill>
            <a:ln cap="flat" cmpd="sng" w="12600">
              <a:solidFill>
                <a:srgbClr val="27421C"/>
              </a:solidFill>
              <a:prstDash val="solid"/>
              <a:round/>
              <a:headEnd len="sm" w="sm" type="none"/>
              <a:tailEnd len="sm" w="sm" type="none"/>
            </a:ln>
          </p:spPr>
          <p:txBody>
            <a:bodyPr anchorCtr="0" anchor="ctr" bIns="120925" lIns="120925" spcFirstLastPara="1" rIns="120925" wrap="square" tIns="120925">
              <a:noAutofit/>
            </a:bodyPr>
            <a:lstStyle/>
            <a:p>
              <a:pPr indent="0" lvl="0" marL="0" rtl="0" algn="l">
                <a:spcBef>
                  <a:spcPts val="0"/>
                </a:spcBef>
                <a:spcAft>
                  <a:spcPts val="0"/>
                </a:spcAft>
                <a:buNone/>
              </a:pPr>
              <a:r>
                <a:t/>
              </a:r>
              <a:endParaRPr/>
            </a:p>
          </p:txBody>
        </p:sp>
        <p:grpSp>
          <p:nvGrpSpPr>
            <p:cNvPr id="329" name="Google Shape;329;p16"/>
            <p:cNvGrpSpPr/>
            <p:nvPr/>
          </p:nvGrpSpPr>
          <p:grpSpPr>
            <a:xfrm>
              <a:off x="2072464" y="1638109"/>
              <a:ext cx="1139706" cy="619810"/>
              <a:chOff x="2154275" y="1714500"/>
              <a:chExt cx="1281000" cy="696650"/>
            </a:xfrm>
          </p:grpSpPr>
          <p:cxnSp>
            <p:nvCxnSpPr>
              <p:cNvPr id="330" name="Google Shape;330;p16"/>
              <p:cNvCxnSpPr/>
              <p:nvPr/>
            </p:nvCxnSpPr>
            <p:spPr>
              <a:xfrm>
                <a:off x="2154275" y="1714500"/>
                <a:ext cx="1281000" cy="0"/>
              </a:xfrm>
              <a:prstGeom prst="straightConnector1">
                <a:avLst/>
              </a:prstGeom>
              <a:noFill/>
              <a:ln cap="flat" cmpd="sng" w="12600">
                <a:solidFill>
                  <a:srgbClr val="27421C"/>
                </a:solidFill>
                <a:prstDash val="solid"/>
                <a:round/>
                <a:headEnd len="med" w="med" type="none"/>
                <a:tailEnd len="med" w="med" type="none"/>
              </a:ln>
            </p:spPr>
          </p:cxnSp>
          <p:cxnSp>
            <p:nvCxnSpPr>
              <p:cNvPr id="331" name="Google Shape;331;p16"/>
              <p:cNvCxnSpPr/>
              <p:nvPr/>
            </p:nvCxnSpPr>
            <p:spPr>
              <a:xfrm>
                <a:off x="2154275" y="1830608"/>
                <a:ext cx="1281000" cy="0"/>
              </a:xfrm>
              <a:prstGeom prst="straightConnector1">
                <a:avLst/>
              </a:prstGeom>
              <a:noFill/>
              <a:ln cap="flat" cmpd="sng" w="12600">
                <a:solidFill>
                  <a:srgbClr val="27421C"/>
                </a:solidFill>
                <a:prstDash val="solid"/>
                <a:round/>
                <a:headEnd len="med" w="med" type="none"/>
                <a:tailEnd len="med" w="med" type="none"/>
              </a:ln>
            </p:spPr>
          </p:cxnSp>
          <p:cxnSp>
            <p:nvCxnSpPr>
              <p:cNvPr id="332" name="Google Shape;332;p16"/>
              <p:cNvCxnSpPr/>
              <p:nvPr/>
            </p:nvCxnSpPr>
            <p:spPr>
              <a:xfrm>
                <a:off x="2154275" y="1946717"/>
                <a:ext cx="1281000" cy="0"/>
              </a:xfrm>
              <a:prstGeom prst="straightConnector1">
                <a:avLst/>
              </a:prstGeom>
              <a:noFill/>
              <a:ln cap="flat" cmpd="sng" w="12600">
                <a:solidFill>
                  <a:srgbClr val="27421C"/>
                </a:solidFill>
                <a:prstDash val="solid"/>
                <a:round/>
                <a:headEnd len="med" w="med" type="none"/>
                <a:tailEnd len="med" w="med" type="none"/>
              </a:ln>
            </p:spPr>
          </p:cxnSp>
          <p:cxnSp>
            <p:nvCxnSpPr>
              <p:cNvPr id="333" name="Google Shape;333;p16"/>
              <p:cNvCxnSpPr/>
              <p:nvPr/>
            </p:nvCxnSpPr>
            <p:spPr>
              <a:xfrm>
                <a:off x="2154275" y="2062825"/>
                <a:ext cx="1281000" cy="0"/>
              </a:xfrm>
              <a:prstGeom prst="straightConnector1">
                <a:avLst/>
              </a:prstGeom>
              <a:noFill/>
              <a:ln cap="flat" cmpd="sng" w="12600">
                <a:solidFill>
                  <a:srgbClr val="27421C"/>
                </a:solidFill>
                <a:prstDash val="solid"/>
                <a:round/>
                <a:headEnd len="med" w="med" type="none"/>
                <a:tailEnd len="med" w="med" type="none"/>
              </a:ln>
            </p:spPr>
          </p:cxnSp>
          <p:cxnSp>
            <p:nvCxnSpPr>
              <p:cNvPr id="334" name="Google Shape;334;p16"/>
              <p:cNvCxnSpPr/>
              <p:nvPr/>
            </p:nvCxnSpPr>
            <p:spPr>
              <a:xfrm>
                <a:off x="2154275" y="2178933"/>
                <a:ext cx="1281000" cy="0"/>
              </a:xfrm>
              <a:prstGeom prst="straightConnector1">
                <a:avLst/>
              </a:prstGeom>
              <a:noFill/>
              <a:ln cap="flat" cmpd="sng" w="12600">
                <a:solidFill>
                  <a:srgbClr val="27421C"/>
                </a:solidFill>
                <a:prstDash val="solid"/>
                <a:round/>
                <a:headEnd len="med" w="med" type="none"/>
                <a:tailEnd len="med" w="med" type="none"/>
              </a:ln>
            </p:spPr>
          </p:cxnSp>
          <p:cxnSp>
            <p:nvCxnSpPr>
              <p:cNvPr id="335" name="Google Shape;335;p16"/>
              <p:cNvCxnSpPr/>
              <p:nvPr/>
            </p:nvCxnSpPr>
            <p:spPr>
              <a:xfrm>
                <a:off x="2154275" y="2295042"/>
                <a:ext cx="1281000" cy="0"/>
              </a:xfrm>
              <a:prstGeom prst="straightConnector1">
                <a:avLst/>
              </a:prstGeom>
              <a:noFill/>
              <a:ln cap="flat" cmpd="sng" w="12600">
                <a:solidFill>
                  <a:srgbClr val="27421C"/>
                </a:solidFill>
                <a:prstDash val="solid"/>
                <a:round/>
                <a:headEnd len="med" w="med" type="none"/>
                <a:tailEnd len="med" w="med" type="none"/>
              </a:ln>
            </p:spPr>
          </p:cxnSp>
          <p:cxnSp>
            <p:nvCxnSpPr>
              <p:cNvPr id="336" name="Google Shape;336;p16"/>
              <p:cNvCxnSpPr/>
              <p:nvPr/>
            </p:nvCxnSpPr>
            <p:spPr>
              <a:xfrm>
                <a:off x="2154275" y="2411150"/>
                <a:ext cx="1281000" cy="0"/>
              </a:xfrm>
              <a:prstGeom prst="straightConnector1">
                <a:avLst/>
              </a:prstGeom>
              <a:noFill/>
              <a:ln cap="flat" cmpd="sng" w="12600">
                <a:solidFill>
                  <a:srgbClr val="27421C"/>
                </a:solidFill>
                <a:prstDash val="solid"/>
                <a:round/>
                <a:headEnd len="med" w="med" type="none"/>
                <a:tailEnd len="med" w="med" type="none"/>
              </a:ln>
            </p:spPr>
          </p:cxn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17"/>
          <p:cNvSpPr txBox="1"/>
          <p:nvPr>
            <p:ph type="title"/>
          </p:nvPr>
        </p:nvSpPr>
        <p:spPr>
          <a:xfrm>
            <a:off x="715825" y="504500"/>
            <a:ext cx="7030500" cy="999300"/>
          </a:xfrm>
          <a:prstGeom prst="rect">
            <a:avLst/>
          </a:prstGeom>
        </p:spPr>
        <p:txBody>
          <a:bodyPr anchorCtr="0" anchor="t" bIns="91425" lIns="91425" spcFirstLastPara="1" rIns="91425" wrap="square" tIns="91425">
            <a:normAutofit/>
          </a:bodyPr>
          <a:lstStyle/>
          <a:p>
            <a:pPr indent="457200" lvl="0" marL="1828800" rtl="0" algn="l">
              <a:spcBef>
                <a:spcPts val="0"/>
              </a:spcBef>
              <a:spcAft>
                <a:spcPts val="0"/>
              </a:spcAft>
              <a:buNone/>
            </a:pPr>
            <a:r>
              <a:rPr lang="en"/>
              <a:t>Reflection : </a:t>
            </a:r>
            <a:endParaRPr/>
          </a:p>
        </p:txBody>
      </p:sp>
      <p:sp>
        <p:nvSpPr>
          <p:cNvPr id="342" name="Google Shape;342;p17"/>
          <p:cNvSpPr txBox="1"/>
          <p:nvPr>
            <p:ph idx="1" type="body"/>
          </p:nvPr>
        </p:nvSpPr>
        <p:spPr>
          <a:xfrm>
            <a:off x="1120150" y="1098775"/>
            <a:ext cx="7030500" cy="2541600"/>
          </a:xfrm>
          <a:prstGeom prst="rect">
            <a:avLst/>
          </a:prstGeom>
        </p:spPr>
        <p:txBody>
          <a:bodyPr anchorCtr="0" anchor="t" bIns="91425" lIns="91425" spcFirstLastPara="1" rIns="91425" wrap="square" tIns="91425">
            <a:noAutofit/>
          </a:bodyPr>
          <a:lstStyle/>
          <a:p>
            <a:pPr indent="-330200" lvl="0" marL="457200" rtl="0" algn="l">
              <a:lnSpc>
                <a:spcPct val="105000"/>
              </a:lnSpc>
              <a:spcBef>
                <a:spcPts val="0"/>
              </a:spcBef>
              <a:spcAft>
                <a:spcPts val="0"/>
              </a:spcAft>
              <a:buSzPts val="1600"/>
              <a:buChar char="●"/>
            </a:pPr>
            <a:r>
              <a:rPr lang="en" sz="1600"/>
              <a:t>Through this project, we learned how real world </a:t>
            </a:r>
            <a:r>
              <a:rPr lang="en" sz="1600"/>
              <a:t>problems</a:t>
            </a:r>
            <a:r>
              <a:rPr lang="en" sz="1600"/>
              <a:t> like students getting lost in the Great Hall can be solved using Technology. </a:t>
            </a:r>
            <a:endParaRPr sz="1600"/>
          </a:p>
          <a:p>
            <a:pPr indent="0" lvl="0" marL="0" rtl="0" algn="l">
              <a:lnSpc>
                <a:spcPct val="105000"/>
              </a:lnSpc>
              <a:spcBef>
                <a:spcPts val="1200"/>
              </a:spcBef>
              <a:spcAft>
                <a:spcPts val="0"/>
              </a:spcAft>
              <a:buNone/>
            </a:pPr>
            <a:r>
              <a:t/>
            </a:r>
            <a:endParaRPr sz="1600"/>
          </a:p>
          <a:p>
            <a:pPr indent="-330200" lvl="0" marL="457200" rtl="0" algn="l">
              <a:lnSpc>
                <a:spcPct val="105000"/>
              </a:lnSpc>
              <a:spcBef>
                <a:spcPts val="1200"/>
              </a:spcBef>
              <a:spcAft>
                <a:spcPts val="0"/>
              </a:spcAft>
              <a:buSzPts val="1600"/>
              <a:buChar char="●"/>
            </a:pPr>
            <a:r>
              <a:rPr lang="en" sz="1600"/>
              <a:t>Collaborating as a team helped us improve communication, divide tasks effectively, and combine our strengths to build a solution we’re proud of. </a:t>
            </a:r>
            <a:endParaRPr sz="1600"/>
          </a:p>
        </p:txBody>
      </p:sp>
      <p:pic>
        <p:nvPicPr>
          <p:cNvPr id="343" name="Google Shape;343;p17" title="download.png"/>
          <p:cNvPicPr preferRelativeResize="0"/>
          <p:nvPr/>
        </p:nvPicPr>
        <p:blipFill>
          <a:blip r:embed="rId3">
            <a:alphaModFix/>
          </a:blip>
          <a:stretch>
            <a:fillRect/>
          </a:stretch>
        </p:blipFill>
        <p:spPr>
          <a:xfrm>
            <a:off x="2200887" y="3529100"/>
            <a:ext cx="4036014" cy="1614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p18" title="1.png"/>
          <p:cNvPicPr preferRelativeResize="0"/>
          <p:nvPr/>
        </p:nvPicPr>
        <p:blipFill>
          <a:blip r:embed="rId3">
            <a:alphaModFix/>
          </a:blip>
          <a:stretch>
            <a:fillRect/>
          </a:stretch>
        </p:blipFill>
        <p:spPr>
          <a:xfrm>
            <a:off x="0" y="0"/>
            <a:ext cx="9144003" cy="386656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19" title="2.png"/>
          <p:cNvPicPr preferRelativeResize="0"/>
          <p:nvPr/>
        </p:nvPicPr>
        <p:blipFill>
          <a:blip r:embed="rId3">
            <a:alphaModFix/>
          </a:blip>
          <a:stretch>
            <a:fillRect/>
          </a:stretch>
        </p:blipFill>
        <p:spPr>
          <a:xfrm>
            <a:off x="0" y="0"/>
            <a:ext cx="9144003" cy="40538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20" title="3.png"/>
          <p:cNvPicPr preferRelativeResize="0"/>
          <p:nvPr/>
        </p:nvPicPr>
        <p:blipFill>
          <a:blip r:embed="rId3">
            <a:alphaModFix/>
          </a:blip>
          <a:stretch>
            <a:fillRect/>
          </a:stretch>
        </p:blipFill>
        <p:spPr>
          <a:xfrm>
            <a:off x="0" y="0"/>
            <a:ext cx="9144003" cy="40773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p21" title="4.png"/>
          <p:cNvPicPr preferRelativeResize="0"/>
          <p:nvPr/>
        </p:nvPicPr>
        <p:blipFill>
          <a:blip r:embed="rId3">
            <a:alphaModFix/>
          </a:blip>
          <a:stretch>
            <a:fillRect/>
          </a:stretch>
        </p:blipFill>
        <p:spPr>
          <a:xfrm>
            <a:off x="0" y="0"/>
            <a:ext cx="9144003" cy="3983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